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157EFEC-D70A-4386-A721-151F5CDB3ACC}" type="datetimeFigureOut">
              <a:rPr lang="tr-TR" smtClean="0"/>
              <a:t>24.09.2024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3506226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57EFEC-D70A-4386-A721-151F5CDB3ACC}" type="datetimeFigureOut">
              <a:rPr lang="tr-TR" smtClean="0"/>
              <a:t>24.09.2024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719838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57EFEC-D70A-4386-A721-151F5CDB3ACC}" type="datetimeFigureOut">
              <a:rPr lang="tr-TR" smtClean="0"/>
              <a:t>24.09.2024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326351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57EFEC-D70A-4386-A721-151F5CDB3ACC}" type="datetimeFigureOut">
              <a:rPr lang="tr-TR" smtClean="0"/>
              <a:t>24.09.2024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763791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157EFEC-D70A-4386-A721-151F5CDB3ACC}" type="datetimeFigureOut">
              <a:rPr lang="tr-TR" smtClean="0"/>
              <a:t>24.09.2024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128869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157EFEC-D70A-4386-A721-151F5CDB3ACC}" type="datetimeFigureOut">
              <a:rPr lang="tr-TR" smtClean="0"/>
              <a:t>24.09.2024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3448532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157EFEC-D70A-4386-A721-151F5CDB3ACC}" type="datetimeFigureOut">
              <a:rPr lang="tr-TR" smtClean="0"/>
              <a:t>24.09.2024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3166818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157EFEC-D70A-4386-A721-151F5CDB3ACC}" type="datetimeFigureOut">
              <a:rPr lang="tr-TR" smtClean="0"/>
              <a:t>24.09.2024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14485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157EFEC-D70A-4386-A721-151F5CDB3ACC}" type="datetimeFigureOut">
              <a:rPr lang="tr-TR" smtClean="0"/>
              <a:t>24.09.2024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2837592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157EFEC-D70A-4386-A721-151F5CDB3ACC}" type="datetimeFigureOut">
              <a:rPr lang="tr-TR" smtClean="0"/>
              <a:t>24.09.2024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347150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157EFEC-D70A-4386-A721-151F5CDB3ACC}" type="datetimeFigureOut">
              <a:rPr lang="tr-TR" smtClean="0"/>
              <a:t>24.09.2024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08F0F79-DCB3-404E-8271-6AF7337FF450}" type="slidenum">
              <a:rPr lang="tr-TR" smtClean="0"/>
              <a:t>‹#›</a:t>
            </a:fld>
            <a:endParaRPr lang="tr-TR"/>
          </a:p>
        </p:txBody>
      </p:sp>
    </p:spTree>
    <p:extLst>
      <p:ext uri="{BB962C8B-B14F-4D97-AF65-F5344CB8AC3E}">
        <p14:creationId xmlns:p14="http://schemas.microsoft.com/office/powerpoint/2010/main" val="3354822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7EFEC-D70A-4386-A721-151F5CDB3ACC}" type="datetimeFigureOut">
              <a:rPr lang="tr-TR" smtClean="0"/>
              <a:t>24.09.2024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F0F79-DCB3-404E-8271-6AF7337FF450}" type="slidenum">
              <a:rPr lang="tr-TR" smtClean="0"/>
              <a:t>‹#›</a:t>
            </a:fld>
            <a:endParaRPr lang="tr-TR"/>
          </a:p>
        </p:txBody>
      </p:sp>
    </p:spTree>
    <p:extLst>
      <p:ext uri="{BB962C8B-B14F-4D97-AF65-F5344CB8AC3E}">
        <p14:creationId xmlns:p14="http://schemas.microsoft.com/office/powerpoint/2010/main" val="3347472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59169" y="902556"/>
            <a:ext cx="8517467" cy="503237"/>
          </a:xfrm>
        </p:spPr>
        <p:txBody>
          <a:bodyPr>
            <a:normAutofit fontScale="90000"/>
          </a:bodyPr>
          <a:lstStyle/>
          <a:p>
            <a:r>
              <a:rPr lang="tr-TR" b="1" dirty="0" smtClean="0"/>
              <a:t/>
            </a:r>
            <a:br>
              <a:rPr lang="tr-TR" b="1" dirty="0" smtClean="0"/>
            </a:br>
            <a:r>
              <a:rPr lang="tr-TR" b="1" dirty="0"/>
              <a:t/>
            </a:r>
            <a:br>
              <a:rPr lang="tr-TR" b="1" dirty="0"/>
            </a:br>
            <a:r>
              <a:rPr lang="tr-TR" dirty="0"/>
              <a:t/>
            </a:r>
            <a:br>
              <a:rPr lang="tr-TR" dirty="0"/>
            </a:br>
            <a:r>
              <a:rPr lang="tr-TR" b="1" dirty="0"/>
              <a:t>TEST ÇÖZME TEKNİKLERİ</a:t>
            </a:r>
            <a:endParaRPr lang="tr-TR" dirty="0"/>
          </a:p>
        </p:txBody>
      </p:sp>
      <p:sp>
        <p:nvSpPr>
          <p:cNvPr id="3" name="Alt Başlık 2"/>
          <p:cNvSpPr>
            <a:spLocks noGrp="1"/>
          </p:cNvSpPr>
          <p:nvPr>
            <p:ph type="subTitle" idx="1"/>
          </p:nvPr>
        </p:nvSpPr>
        <p:spPr>
          <a:xfrm>
            <a:off x="1693332" y="1998133"/>
            <a:ext cx="8974667" cy="3259667"/>
          </a:xfrm>
        </p:spPr>
        <p:txBody>
          <a:bodyPr>
            <a:normAutofit/>
          </a:bodyPr>
          <a:lstStyle/>
          <a:p>
            <a:endParaRPr lang="tr-TR" dirty="0"/>
          </a:p>
        </p:txBody>
      </p:sp>
      <p:pic>
        <p:nvPicPr>
          <p:cNvPr id="70" name="Picture 23"/>
          <p:cNvPicPr/>
          <p:nvPr/>
        </p:nvPicPr>
        <p:blipFill>
          <a:blip r:embed="rId2"/>
          <a:stretch>
            <a:fillRect/>
          </a:stretch>
        </p:blipFill>
        <p:spPr>
          <a:xfrm>
            <a:off x="3462655" y="1672590"/>
            <a:ext cx="5266690" cy="3512820"/>
          </a:xfrm>
          <a:prstGeom prst="rect">
            <a:avLst/>
          </a:prstGeom>
        </p:spPr>
      </p:pic>
    </p:spTree>
    <p:extLst>
      <p:ext uri="{BB962C8B-B14F-4D97-AF65-F5344CB8AC3E}">
        <p14:creationId xmlns:p14="http://schemas.microsoft.com/office/powerpoint/2010/main" val="3783029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2800" b="1" dirty="0">
                <a:solidFill>
                  <a:srgbClr val="FF3300"/>
                </a:solidFill>
                <a:latin typeface="Arial" panose="020B0604020202020204" pitchFamily="34" charset="0"/>
                <a:ea typeface="Times New Roman" panose="02020603050405020304" pitchFamily="18" charset="0"/>
              </a:rPr>
              <a:t>TEST ÇÖZMEDE ÖNEMLİ UNSURLAR</a:t>
            </a:r>
            <a:endParaRPr lang="tr-TR" sz="2800" dirty="0"/>
          </a:p>
        </p:txBody>
      </p:sp>
      <p:sp>
        <p:nvSpPr>
          <p:cNvPr id="3" name="İçerik Yer Tutucusu 2"/>
          <p:cNvSpPr>
            <a:spLocks noGrp="1"/>
          </p:cNvSpPr>
          <p:nvPr>
            <p:ph idx="1"/>
          </p:nvPr>
        </p:nvSpPr>
        <p:spPr/>
        <p:txBody>
          <a:bodyPr/>
          <a:lstStyle/>
          <a:p>
            <a:r>
              <a:rPr lang="tr-TR" dirty="0"/>
              <a:t>SORULARIN İÇİNDEKİ İPUÇLARI</a:t>
            </a:r>
          </a:p>
          <a:p>
            <a:r>
              <a:rPr lang="tr-TR" dirty="0"/>
              <a:t>•</a:t>
            </a:r>
            <a:r>
              <a:rPr lang="tr-TR" u="sng" dirty="0"/>
              <a:t>altı çizili</a:t>
            </a:r>
            <a:r>
              <a:rPr lang="tr-TR" dirty="0"/>
              <a:t>, </a:t>
            </a:r>
            <a:r>
              <a:rPr lang="tr-TR" b="1" dirty="0"/>
              <a:t>koyu puntoyla </a:t>
            </a:r>
            <a:r>
              <a:rPr lang="tr-TR" dirty="0"/>
              <a:t>yazılmış olanlar, </a:t>
            </a:r>
          </a:p>
          <a:p>
            <a:r>
              <a:rPr lang="tr-TR" dirty="0"/>
              <a:t>•"tırnak içine" alınmış olanlar, </a:t>
            </a:r>
          </a:p>
          <a:p>
            <a:r>
              <a:rPr lang="tr-TR" dirty="0"/>
              <a:t>•</a:t>
            </a:r>
            <a:r>
              <a:rPr lang="tr-TR" u="sng" dirty="0"/>
              <a:t>değildir</a:t>
            </a:r>
            <a:r>
              <a:rPr lang="tr-TR" dirty="0"/>
              <a:t>, </a:t>
            </a:r>
            <a:r>
              <a:rPr lang="tr-TR" u="sng" dirty="0"/>
              <a:t>olamaz</a:t>
            </a:r>
            <a:r>
              <a:rPr lang="tr-TR" dirty="0"/>
              <a:t>, </a:t>
            </a:r>
            <a:r>
              <a:rPr lang="tr-TR" u="sng" dirty="0"/>
              <a:t>her zaman</a:t>
            </a:r>
            <a:r>
              <a:rPr lang="tr-TR" dirty="0"/>
              <a:t>, </a:t>
            </a:r>
            <a:r>
              <a:rPr lang="tr-TR" u="sng" dirty="0"/>
              <a:t>hiçbir zaman</a:t>
            </a:r>
            <a:r>
              <a:rPr lang="tr-TR" dirty="0"/>
              <a:t>, </a:t>
            </a:r>
            <a:r>
              <a:rPr lang="tr-TR" u="sng" dirty="0"/>
              <a:t>bütün</a:t>
            </a:r>
            <a:r>
              <a:rPr lang="tr-TR" dirty="0"/>
              <a:t>, </a:t>
            </a:r>
            <a:r>
              <a:rPr lang="tr-TR" u="sng" dirty="0"/>
              <a:t>zaman zaman</a:t>
            </a:r>
            <a:r>
              <a:rPr lang="tr-TR" dirty="0"/>
              <a:t>, </a:t>
            </a:r>
            <a:r>
              <a:rPr lang="tr-TR" u="sng" dirty="0"/>
              <a:t>yoktur</a:t>
            </a:r>
            <a:r>
              <a:rPr lang="tr-TR" dirty="0"/>
              <a:t>, </a:t>
            </a:r>
            <a:r>
              <a:rPr lang="tr-TR" u="sng" dirty="0"/>
              <a:t>vardır</a:t>
            </a:r>
            <a:r>
              <a:rPr lang="tr-TR" dirty="0"/>
              <a:t>, </a:t>
            </a:r>
            <a:r>
              <a:rPr lang="tr-TR" u="sng" dirty="0"/>
              <a:t>birbirinden farklı</a:t>
            </a:r>
            <a:r>
              <a:rPr lang="tr-TR" dirty="0"/>
              <a:t>, </a:t>
            </a:r>
            <a:r>
              <a:rPr lang="tr-TR" u="sng" dirty="0"/>
              <a:t>birbirine benzer</a:t>
            </a:r>
            <a:r>
              <a:rPr lang="tr-TR" dirty="0"/>
              <a:t>, </a:t>
            </a:r>
            <a:r>
              <a:rPr lang="tr-TR" u="sng" dirty="0"/>
              <a:t>eşdeğer</a:t>
            </a:r>
            <a:r>
              <a:rPr lang="tr-TR" dirty="0"/>
              <a:t>, </a:t>
            </a:r>
            <a:r>
              <a:rPr lang="tr-TR" u="sng" dirty="0"/>
              <a:t>birden fazla</a:t>
            </a:r>
            <a:r>
              <a:rPr lang="tr-TR" dirty="0"/>
              <a:t>, </a:t>
            </a:r>
            <a:r>
              <a:rPr lang="tr-TR" u="sng" dirty="0"/>
              <a:t>ayrı ayrı</a:t>
            </a:r>
            <a:r>
              <a:rPr lang="tr-TR" dirty="0"/>
              <a:t>, </a:t>
            </a:r>
            <a:r>
              <a:rPr lang="tr-TR" u="sng" dirty="0"/>
              <a:t>iç içe</a:t>
            </a:r>
            <a:r>
              <a:rPr lang="tr-TR" dirty="0"/>
              <a:t>, </a:t>
            </a:r>
            <a:r>
              <a:rPr lang="tr-TR" u="sng" dirty="0"/>
              <a:t>yan yana</a:t>
            </a:r>
            <a:r>
              <a:rPr lang="tr-TR" dirty="0"/>
              <a:t>, </a:t>
            </a:r>
            <a:r>
              <a:rPr lang="tr-TR" u="sng" dirty="0"/>
              <a:t>ikisi bir arada</a:t>
            </a:r>
            <a:r>
              <a:rPr lang="tr-TR" dirty="0"/>
              <a:t>, </a:t>
            </a:r>
            <a:r>
              <a:rPr lang="tr-TR" u="sng" dirty="0"/>
              <a:t>ana düşünce</a:t>
            </a:r>
            <a:r>
              <a:rPr lang="tr-TR" dirty="0"/>
              <a:t>, </a:t>
            </a:r>
            <a:r>
              <a:rPr lang="tr-TR" u="sng" dirty="0"/>
              <a:t>yan düşünce</a:t>
            </a:r>
            <a:r>
              <a:rPr lang="tr-TR" dirty="0"/>
              <a:t>, </a:t>
            </a:r>
            <a:r>
              <a:rPr lang="tr-TR" u="sng" dirty="0"/>
              <a:t>benzer düşünce</a:t>
            </a:r>
            <a:r>
              <a:rPr lang="tr-TR" dirty="0"/>
              <a:t>, </a:t>
            </a:r>
            <a:r>
              <a:rPr lang="tr-TR" u="sng" dirty="0"/>
              <a:t>asla</a:t>
            </a:r>
            <a:r>
              <a:rPr lang="tr-TR" dirty="0"/>
              <a:t>, </a:t>
            </a:r>
            <a:r>
              <a:rPr lang="tr-TR" u="sng" dirty="0"/>
              <a:t>genellikle</a:t>
            </a:r>
            <a:r>
              <a:rPr lang="tr-TR" dirty="0"/>
              <a:t>, </a:t>
            </a:r>
            <a:r>
              <a:rPr lang="tr-TR" u="sng" dirty="0"/>
              <a:t>çoğu</a:t>
            </a:r>
            <a:r>
              <a:rPr lang="tr-TR" dirty="0"/>
              <a:t>, vb. ipuçlarıdır. </a:t>
            </a:r>
          </a:p>
          <a:p>
            <a:r>
              <a:rPr lang="tr-TR" dirty="0"/>
              <a:t>Soruları okurken önemli ipuçlarının altını </a:t>
            </a:r>
            <a:r>
              <a:rPr lang="tr-TR" dirty="0" smtClean="0"/>
              <a:t>çiziniz.</a:t>
            </a:r>
            <a:endParaRPr lang="tr-TR" dirty="0" smtClean="0"/>
          </a:p>
          <a:p>
            <a:endParaRPr lang="tr-TR" dirty="0"/>
          </a:p>
        </p:txBody>
      </p:sp>
    </p:spTree>
    <p:extLst>
      <p:ext uri="{BB962C8B-B14F-4D97-AF65-F5344CB8AC3E}">
        <p14:creationId xmlns:p14="http://schemas.microsoft.com/office/powerpoint/2010/main" val="2503801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2800" b="1" dirty="0">
                <a:solidFill>
                  <a:srgbClr val="FF3300"/>
                </a:solidFill>
                <a:latin typeface="Arial" panose="020B0604020202020204" pitchFamily="34" charset="0"/>
                <a:ea typeface="Times New Roman" panose="02020603050405020304" pitchFamily="18" charset="0"/>
              </a:rPr>
              <a:t>TEST ÇÖZMEDE ÖNEMLİ UNSURLAR</a:t>
            </a:r>
            <a:endParaRPr lang="tr-TR" sz="2800" dirty="0"/>
          </a:p>
        </p:txBody>
      </p:sp>
      <p:sp>
        <p:nvSpPr>
          <p:cNvPr id="3" name="İçerik Yer Tutucusu 2"/>
          <p:cNvSpPr>
            <a:spLocks noGrp="1"/>
          </p:cNvSpPr>
          <p:nvPr>
            <p:ph idx="1"/>
          </p:nvPr>
        </p:nvSpPr>
        <p:spPr/>
        <p:txBody>
          <a:bodyPr>
            <a:normAutofit lnSpcReduction="10000"/>
          </a:bodyPr>
          <a:lstStyle/>
          <a:p>
            <a:pPr marL="0" indent="0">
              <a:buNone/>
            </a:pPr>
            <a:r>
              <a:rPr lang="tr-TR" b="1" dirty="0">
                <a:solidFill>
                  <a:srgbClr val="FF0000"/>
                </a:solidFill>
              </a:rPr>
              <a:t>SORULARIN İÇİNDEKİ İPUÇLARI</a:t>
            </a:r>
          </a:p>
          <a:p>
            <a:pPr lvl="0" fontAlgn="base"/>
            <a:r>
              <a:rPr lang="tr-TR" dirty="0"/>
              <a:t>Öncelikle soru cümlesini okuyarak ne istiyorsa altını çizin ve aklınızdan geçirin. Sonra metin kısmını okuyarak soruda sizden istenen kelimelerin altını çizin. Daha sonra şıkları elemeye başlayın. </a:t>
            </a:r>
          </a:p>
          <a:p>
            <a:pPr lvl="0" fontAlgn="base"/>
            <a:r>
              <a:rPr lang="tr-TR" dirty="0"/>
              <a:t>İki şık arasında kaldığınız zaman; öncelikle soru cümlesini tekrar okuyunuz, sora iki şıktan size en kuvvetli geleni okuyarak metne geçiniz. Ulaşmak istediğiniz sonucu bulduğunuz zaman doğru cevap bu şıktır. </a:t>
            </a:r>
          </a:p>
          <a:p>
            <a:pPr lvl="0" fontAlgn="base"/>
            <a:r>
              <a:rPr lang="tr-TR" dirty="0"/>
              <a:t>Eğer bulamadıysanız doğru cevap diğeridir. Hemen diğer seçeneği işaretleyiniz. Sınavda bölümler arasında gözlerinizi dinlendirmelisiniz. Uzun paragraf sorularında önce soruyu sonra paragrafı okuyun.</a:t>
            </a:r>
          </a:p>
          <a:p>
            <a:endParaRPr lang="tr-TR" dirty="0"/>
          </a:p>
        </p:txBody>
      </p:sp>
    </p:spTree>
    <p:extLst>
      <p:ext uri="{BB962C8B-B14F-4D97-AF65-F5344CB8AC3E}">
        <p14:creationId xmlns:p14="http://schemas.microsoft.com/office/powerpoint/2010/main" val="126838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rot="10800000" flipV="1">
            <a:off x="861646" y="665597"/>
            <a:ext cx="4946486" cy="1296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900" b="0" i="0" u="none" strike="noStrike" cap="none" normalizeH="0" baseline="0" dirty="0" smtClean="0">
                <a:ln>
                  <a:noFill/>
                </a:ln>
                <a:solidFill>
                  <a:srgbClr val="FF3300"/>
                </a:solidFill>
                <a:effectLst/>
                <a:latin typeface="Arial" panose="020B0604020202020204" pitchFamily="34" charset="0"/>
                <a:ea typeface="Calibri" panose="020F0502020204030204" pitchFamily="34" charset="0"/>
              </a:rPr>
              <a:t>TURLAMA TEKNİĞİ NEDİR?</a:t>
            </a:r>
            <a:endParaRPr kumimoji="0" lang="tr-TR" altLang="tr-TR"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pic>
        <p:nvPicPr>
          <p:cNvPr id="9" name="Picture 3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0859" y="3793066"/>
            <a:ext cx="1488220" cy="194733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p:cNvSpPr>
            <a:spLocks noChangeArrowheads="1"/>
          </p:cNvSpPr>
          <p:nvPr/>
        </p:nvSpPr>
        <p:spPr bwMode="auto">
          <a:xfrm>
            <a:off x="398747" y="1638603"/>
            <a:ext cx="7905750" cy="4139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Sınavda başarılı olan öğrencilerin neredeyse tamamı soruların bazılarını birinci turda, bazılarını ikinci turda çözerler. Yanıtı kolayca bulunabilecek soruların öncelikle çözülerek zaman alıcı ve zor soruların ikinci tura bırakılmasına </a:t>
            </a:r>
            <a:r>
              <a:rPr kumimoji="0" lang="tr-TR" altLang="tr-TR" sz="2400" b="0" i="0" u="none" strike="noStrike" cap="none" normalizeH="0" baseline="0" dirty="0" smtClean="0">
                <a:ln>
                  <a:noFill/>
                </a:ln>
                <a:solidFill>
                  <a:srgbClr val="FF3300"/>
                </a:solidFill>
                <a:effectLst/>
                <a:latin typeface="Arial" panose="020B0604020202020204" pitchFamily="34" charset="0"/>
                <a:ea typeface="Calibri" panose="020F0502020204030204" pitchFamily="34" charset="0"/>
              </a:rPr>
              <a:t>TURLAMA TEKNİĞİ </a:t>
            </a:r>
            <a:r>
              <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denir. </a:t>
            </a:r>
            <a:endParaRPr kumimoji="0" lang="tr-TR" altLang="tr-TR"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900" b="0" i="0" u="none" strike="noStrike" cap="none" normalizeH="0" baseline="0" dirty="0" smtClean="0">
                <a:ln>
                  <a:noFill/>
                </a:ln>
                <a:solidFill>
                  <a:srgbClr val="FF3300"/>
                </a:solidFill>
                <a:effectLst/>
                <a:latin typeface="Arial" panose="020B0604020202020204" pitchFamily="34" charset="0"/>
                <a:ea typeface="Calibri" panose="020F0502020204030204" pitchFamily="34" charset="0"/>
              </a:rPr>
              <a:t>TURLAMA TEKNİĞİ NEDİR?</a:t>
            </a:r>
            <a:endPar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endParaRPr>
          </a:p>
          <a:p>
            <a:r>
              <a:rPr kumimoji="0" lang="tr-TR" altLang="tr-TR" sz="2400" b="0" i="0" u="none" strike="noStrike" cap="none" normalizeH="0" baseline="0" dirty="0" smtClean="0">
                <a:ln>
                  <a:noFill/>
                </a:ln>
                <a:effectLst/>
                <a:ea typeface="Calibri" panose="020F0502020204030204" pitchFamily="34" charset="0"/>
              </a:rPr>
              <a:t>Öğrenci, birinci turda yanıtladığı normal, kolay ve çok kolay sorularla ortalama bir puan elde etmeyi sağlarken, ikinci turda </a:t>
            </a:r>
            <a:r>
              <a:rPr lang="tr-TR" sz="2400" dirty="0"/>
              <a:t>çözeceği zor sorularla, puanı daha da yükseltme şansına sahip olmaktadır.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35056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2800" b="1" dirty="0">
                <a:solidFill>
                  <a:srgbClr val="FF3300"/>
                </a:solidFill>
                <a:latin typeface="Arial" panose="020B0604020202020204" pitchFamily="34" charset="0"/>
                <a:ea typeface="Times New Roman" panose="02020603050405020304" pitchFamily="18" charset="0"/>
              </a:rPr>
              <a:t>TEST ÇÖZMEDE ÖNEMLİ UNSURLAR</a:t>
            </a:r>
            <a:endParaRPr lang="tr-TR" sz="2800" dirty="0"/>
          </a:p>
        </p:txBody>
      </p:sp>
      <p:sp>
        <p:nvSpPr>
          <p:cNvPr id="3" name="İçerik Yer Tutucusu 2"/>
          <p:cNvSpPr>
            <a:spLocks noGrp="1"/>
          </p:cNvSpPr>
          <p:nvPr>
            <p:ph idx="1"/>
          </p:nvPr>
        </p:nvSpPr>
        <p:spPr/>
        <p:txBody>
          <a:bodyPr/>
          <a:lstStyle/>
          <a:p>
            <a:pPr lvl="0" fontAlgn="base"/>
            <a:r>
              <a:rPr lang="tr-TR" dirty="0" smtClean="0"/>
              <a:t>Turlama </a:t>
            </a:r>
            <a:r>
              <a:rPr lang="tr-TR" dirty="0"/>
              <a:t>Tekniği testteki her soruyu incelemenize yardımcı olur. Her soruyu incelemelisiniz çünkü yukarıda göreceğiniz gibi sizin yanıtlayabileceğiniz birçok soru vardır. Turlama tekniği ile ilk turda garanti olan soruları yanıtlamanıza olanak verir. </a:t>
            </a:r>
          </a:p>
          <a:p>
            <a:r>
              <a:rPr lang="tr-TR" dirty="0"/>
              <a:t>Yanıtlayamadığınız yada daha sonra bakmak istediğiniz soruları soru kitapçığında bir işaret veya simge ile </a:t>
            </a:r>
            <a:r>
              <a:rPr lang="tr-TR" dirty="0" err="1"/>
              <a:t>simgelendirmek</a:t>
            </a:r>
            <a:r>
              <a:rPr lang="tr-TR" dirty="0"/>
              <a:t> o soruların ikinci turda daha kolay bulunmasını sağlar.</a:t>
            </a:r>
          </a:p>
          <a:p>
            <a:r>
              <a:rPr lang="tr-TR" b="1" dirty="0"/>
              <a:t>Soruyu Çözmeniz Yetmez. Optik Forma Kodlamanız Gerekir!</a:t>
            </a:r>
            <a:endParaRPr lang="tr-TR" dirty="0"/>
          </a:p>
          <a:p>
            <a:endParaRPr lang="tr-TR" dirty="0"/>
          </a:p>
        </p:txBody>
      </p:sp>
    </p:spTree>
    <p:extLst>
      <p:ext uri="{BB962C8B-B14F-4D97-AF65-F5344CB8AC3E}">
        <p14:creationId xmlns:p14="http://schemas.microsoft.com/office/powerpoint/2010/main" val="3697336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89278"/>
            <a:ext cx="10515600" cy="1325563"/>
          </a:xfrm>
        </p:spPr>
        <p:txBody>
          <a:bodyPr>
            <a:normAutofit/>
          </a:bodyPr>
          <a:lstStyle/>
          <a:p>
            <a:r>
              <a:rPr lang="tr-TR" altLang="tr-TR" sz="2800" b="1" dirty="0">
                <a:solidFill>
                  <a:srgbClr val="FF3300"/>
                </a:solidFill>
                <a:latin typeface="Arial" panose="020B0604020202020204" pitchFamily="34" charset="0"/>
                <a:ea typeface="Times New Roman" panose="02020603050405020304" pitchFamily="18" charset="0"/>
              </a:rPr>
              <a:t>TEST ÇÖZMEDE ÖNEMLİ UNSURLAR</a:t>
            </a:r>
            <a:endParaRPr lang="tr-TR" sz="2800" dirty="0"/>
          </a:p>
        </p:txBody>
      </p:sp>
      <p:sp>
        <p:nvSpPr>
          <p:cNvPr id="3" name="İçerik Yer Tutucusu 2"/>
          <p:cNvSpPr>
            <a:spLocks noGrp="1"/>
          </p:cNvSpPr>
          <p:nvPr>
            <p:ph idx="1"/>
          </p:nvPr>
        </p:nvSpPr>
        <p:spPr>
          <a:xfrm>
            <a:off x="635977" y="1377218"/>
            <a:ext cx="8789377" cy="4351338"/>
          </a:xfrm>
        </p:spPr>
        <p:txBody>
          <a:bodyPr>
            <a:normAutofit fontScale="92500" lnSpcReduction="20000"/>
          </a:bodyPr>
          <a:lstStyle/>
          <a:p>
            <a:pPr marL="0" indent="0">
              <a:buNone/>
            </a:pPr>
            <a:r>
              <a:rPr lang="tr-TR" dirty="0" smtClean="0">
                <a:solidFill>
                  <a:srgbClr val="FF0000"/>
                </a:solidFill>
              </a:rPr>
              <a:t>    KODLAMA</a:t>
            </a:r>
            <a:endParaRPr lang="tr-TR" dirty="0">
              <a:solidFill>
                <a:srgbClr val="FF0000"/>
              </a:solidFill>
            </a:endParaRPr>
          </a:p>
          <a:p>
            <a:pPr marL="0" indent="0">
              <a:buNone/>
            </a:pPr>
            <a:r>
              <a:rPr lang="tr-TR" dirty="0" smtClean="0"/>
              <a:t> •</a:t>
            </a:r>
            <a:r>
              <a:rPr lang="tr-TR" dirty="0"/>
              <a:t>Kodlama her sorudan sonra yapılmalıdır. Bazılarının düşündüğü gibi bu asla bir zaman kaybı değildir. Her yıl birçok adayın kaydırma hataları nedeniyle mağdur olduğunu unutmayınız. Zaman kazanacağım diye kodlamayı sona bırakmak sınav sonrası yorgunluk ve dikkat dağılmasının fazlalığı sebebiyle hatalı veya eksik kodlama riskini artırır, kaydırma yapmanıza yol açar.</a:t>
            </a:r>
          </a:p>
          <a:p>
            <a:pPr marL="0" indent="0">
              <a:buNone/>
            </a:pPr>
            <a:r>
              <a:rPr lang="tr-TR" dirty="0"/>
              <a:t>• Test çözerken zihninizin yorulduğunu, dikkatinizin dağıldığını hissettiğinizde kısa aralıklar verebilirsiniz. Böyle bir durumda kalemi elinizden bırakın ve geriye yaslanın. Gözlerinizi kapatarak şakaklarınızı 10-15 saniye kadar ovun. Bu sizi birazda olsa dinlendirecektir.</a:t>
            </a:r>
          </a:p>
          <a:p>
            <a:endParaRPr lang="tr-TR" dirty="0"/>
          </a:p>
        </p:txBody>
      </p:sp>
      <p:pic>
        <p:nvPicPr>
          <p:cNvPr id="4" name="Picture 360"/>
          <p:cNvPicPr/>
          <p:nvPr/>
        </p:nvPicPr>
        <p:blipFill>
          <a:blip r:embed="rId2"/>
          <a:stretch>
            <a:fillRect/>
          </a:stretch>
        </p:blipFill>
        <p:spPr>
          <a:xfrm>
            <a:off x="9328638" y="1259865"/>
            <a:ext cx="2505808" cy="2743200"/>
          </a:xfrm>
          <a:prstGeom prst="rect">
            <a:avLst/>
          </a:prstGeom>
        </p:spPr>
      </p:pic>
    </p:spTree>
    <p:extLst>
      <p:ext uri="{BB962C8B-B14F-4D97-AF65-F5344CB8AC3E}">
        <p14:creationId xmlns:p14="http://schemas.microsoft.com/office/powerpoint/2010/main" val="11542051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a:solidFill>
                  <a:srgbClr val="FF3300"/>
                </a:solidFill>
                <a:latin typeface="Arial" panose="020B0604020202020204" pitchFamily="34" charset="0"/>
                <a:ea typeface="Times New Roman" panose="02020603050405020304" pitchFamily="18" charset="0"/>
              </a:rPr>
              <a:t>TEST ÇÖZMEDE ÖNEMLİ UNSURLAR</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smtClean="0">
                <a:solidFill>
                  <a:srgbClr val="FF0000"/>
                </a:solidFill>
              </a:rPr>
              <a:t>  SINAVDAN </a:t>
            </a:r>
            <a:r>
              <a:rPr lang="tr-TR" dirty="0">
                <a:solidFill>
                  <a:srgbClr val="FF0000"/>
                </a:solidFill>
              </a:rPr>
              <a:t>ÖNCE TEST ÇÖZERKEN DİKKAT</a:t>
            </a:r>
          </a:p>
          <a:p>
            <a:r>
              <a:rPr lang="tr-TR" dirty="0"/>
              <a:t>1.Yeni konularla ilgili test çözerken kolaydan zora doğru bir yol izlenmelidir.</a:t>
            </a:r>
          </a:p>
          <a:p>
            <a:r>
              <a:rPr lang="tr-TR" dirty="0"/>
              <a:t>2.Öğrenilen her konu ile ilgili yeterince soru çözülmelidir.</a:t>
            </a:r>
          </a:p>
          <a:p>
            <a:r>
              <a:rPr lang="tr-TR" dirty="0"/>
              <a:t>3.Mümkün olduğunca farklı kaynaklardan yararlanılmalıdır; fakat amaca hitap etmeyen soru kaynakları boşa zaman harcanmasına ve yanlış yönde çalışma yapmaya yol açabilir.</a:t>
            </a:r>
          </a:p>
          <a:p>
            <a:r>
              <a:rPr lang="tr-TR" dirty="0"/>
              <a:t>4.Bütün çalışmalarda resmi süre olan bir dakikaya bağlı kalınarak soru çözülmelidir.</a:t>
            </a:r>
          </a:p>
          <a:p>
            <a:r>
              <a:rPr lang="tr-TR" dirty="0"/>
              <a:t>5.Soru kökleri çok iyi okunmalı, soruda ne istendiği çok iyi anlaşılmalıdır.</a:t>
            </a:r>
          </a:p>
          <a:p>
            <a:endParaRPr lang="tr-TR" dirty="0"/>
          </a:p>
        </p:txBody>
      </p:sp>
    </p:spTree>
    <p:extLst>
      <p:ext uri="{BB962C8B-B14F-4D97-AF65-F5344CB8AC3E}">
        <p14:creationId xmlns:p14="http://schemas.microsoft.com/office/powerpoint/2010/main" val="412740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7523" y="1283677"/>
            <a:ext cx="10515600" cy="4251447"/>
          </a:xfrm>
        </p:spPr>
        <p:txBody>
          <a:bodyPr>
            <a:normAutofit/>
          </a:bodyPr>
          <a:lstStyle/>
          <a:p>
            <a:pPr marL="0" indent="0" fontAlgn="base">
              <a:buNone/>
            </a:pPr>
            <a:r>
              <a:rPr lang="tr-TR" dirty="0" smtClean="0">
                <a:solidFill>
                  <a:srgbClr val="FF0000"/>
                </a:solidFill>
              </a:rPr>
              <a:t>   SINAVDAN </a:t>
            </a:r>
            <a:r>
              <a:rPr lang="tr-TR" dirty="0">
                <a:solidFill>
                  <a:srgbClr val="FF0000"/>
                </a:solidFill>
              </a:rPr>
              <a:t>ÖNCE TEST ÇÖZERKEN </a:t>
            </a:r>
            <a:r>
              <a:rPr lang="tr-TR" dirty="0" smtClean="0">
                <a:solidFill>
                  <a:srgbClr val="FF0000"/>
                </a:solidFill>
              </a:rPr>
              <a:t>DİKKAT</a:t>
            </a:r>
            <a:endParaRPr lang="tr-TR" dirty="0" smtClean="0"/>
          </a:p>
          <a:p>
            <a:pPr lvl="0" fontAlgn="base"/>
            <a:r>
              <a:rPr lang="tr-TR" dirty="0" smtClean="0"/>
              <a:t>Soru </a:t>
            </a:r>
            <a:r>
              <a:rPr lang="tr-TR" dirty="0"/>
              <a:t>anlaşılmadan şıklara geçilmemelidir.</a:t>
            </a:r>
          </a:p>
          <a:p>
            <a:pPr lvl="0" fontAlgn="base"/>
            <a:r>
              <a:rPr lang="tr-TR" dirty="0"/>
              <a:t>Soru kökleri okunurken olumlu ve olumsuz yönlerine dikkat edilmelidir.</a:t>
            </a:r>
          </a:p>
          <a:p>
            <a:pPr lvl="0" fontAlgn="base"/>
            <a:r>
              <a:rPr lang="tr-TR" dirty="0"/>
              <a:t>Hiçbir bilginizin olmadığı soruları bos bırakma alışkanlığı kazanılmalıdır.</a:t>
            </a:r>
          </a:p>
          <a:p>
            <a:pPr lvl="0" fontAlgn="base"/>
            <a:r>
              <a:rPr lang="tr-TR" dirty="0"/>
              <a:t>Eleme yapılan şıklar arasında ilk akla gelen sıkkın doğru olma olasılığı yüksektir.</a:t>
            </a:r>
          </a:p>
          <a:p>
            <a:pPr lvl="0" fontAlgn="base"/>
            <a:r>
              <a:rPr lang="tr-TR" u="sng" dirty="0"/>
              <a:t>3 yanlışın 1 doğruyu </a:t>
            </a:r>
            <a:r>
              <a:rPr lang="tr-TR" dirty="0"/>
              <a:t>götürdüğü kesinlikle unutulmamalıdır.</a:t>
            </a:r>
          </a:p>
          <a:p>
            <a:endParaRPr lang="tr-TR" dirty="0"/>
          </a:p>
        </p:txBody>
      </p:sp>
    </p:spTree>
    <p:extLst>
      <p:ext uri="{BB962C8B-B14F-4D97-AF65-F5344CB8AC3E}">
        <p14:creationId xmlns:p14="http://schemas.microsoft.com/office/powerpoint/2010/main" val="921473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4047" y="910249"/>
            <a:ext cx="10515600" cy="1325563"/>
          </a:xfrm>
        </p:spPr>
        <p:txBody>
          <a:bodyPr>
            <a:normAutofit/>
          </a:bodyPr>
          <a:lstStyle/>
          <a:p>
            <a:r>
              <a:rPr lang="tr-TR" sz="2800" dirty="0">
                <a:solidFill>
                  <a:srgbClr val="FF0000"/>
                </a:solidFill>
              </a:rPr>
              <a:t>SINAVDAN ÖNCE TEST ÇÖZERKEN DİKKAT</a:t>
            </a:r>
            <a:endParaRPr lang="tr-TR" sz="2800" dirty="0">
              <a:solidFill>
                <a:srgbClr val="FF0000"/>
              </a:solidFill>
            </a:endParaRPr>
          </a:p>
        </p:txBody>
      </p:sp>
      <p:sp>
        <p:nvSpPr>
          <p:cNvPr id="3" name="İçerik Yer Tutucusu 2"/>
          <p:cNvSpPr>
            <a:spLocks noGrp="1"/>
          </p:cNvSpPr>
          <p:nvPr>
            <p:ph idx="1"/>
          </p:nvPr>
        </p:nvSpPr>
        <p:spPr/>
        <p:txBody>
          <a:bodyPr>
            <a:normAutofit lnSpcReduction="10000"/>
          </a:bodyPr>
          <a:lstStyle/>
          <a:p>
            <a:pPr lvl="0" fontAlgn="base"/>
            <a:r>
              <a:rPr lang="tr-TR" dirty="0"/>
              <a:t>Bazen 3 yanlışı bulmak bir doğruyu bulmaktan daha kolaydır. 	Yanlış şıkları eleyerek doğru cevaba ulaşabilirsiniz.</a:t>
            </a:r>
          </a:p>
          <a:p>
            <a:pPr lvl="0" fontAlgn="base"/>
            <a:r>
              <a:rPr lang="tr-TR" dirty="0"/>
              <a:t>Testlere en iyi olduğunuz dersin sorularıyla başlamalı, iyi olduğunuz dersleri sona bırakmamalısınız.</a:t>
            </a:r>
          </a:p>
          <a:p>
            <a:pPr lvl="0" fontAlgn="base"/>
            <a:r>
              <a:rPr lang="tr-TR" dirty="0"/>
              <a:t>Test çözerken cevap şıklarında kendi görüşünüzü değil soruda </a:t>
            </a:r>
            <a:r>
              <a:rPr lang="tr-TR" dirty="0" smtClean="0"/>
              <a:t>istenilen </a:t>
            </a:r>
            <a:r>
              <a:rPr lang="tr-TR" dirty="0"/>
              <a:t>doğru cevabı bulmanız gerektiğini unutmayınız </a:t>
            </a:r>
          </a:p>
          <a:p>
            <a:pPr lvl="0" fontAlgn="base"/>
            <a:r>
              <a:rPr lang="tr-TR" dirty="0"/>
              <a:t>Soru kökünü yarım okuyup şıklara kesinlikle geçmeyin. Soru basit de olsa yanlış cevabı verebilirsiniz. </a:t>
            </a:r>
          </a:p>
          <a:p>
            <a:pPr lvl="0" fontAlgn="base"/>
            <a:r>
              <a:rPr lang="tr-TR" dirty="0"/>
              <a:t>Bütün şıkları okumadan cevabi işaretlemeyin. Daha doğru bir cevap diğer şıklarda olabilir. </a:t>
            </a:r>
          </a:p>
          <a:p>
            <a:endParaRPr lang="tr-TR" dirty="0"/>
          </a:p>
        </p:txBody>
      </p:sp>
    </p:spTree>
    <p:extLst>
      <p:ext uri="{BB962C8B-B14F-4D97-AF65-F5344CB8AC3E}">
        <p14:creationId xmlns:p14="http://schemas.microsoft.com/office/powerpoint/2010/main" val="30434942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fontAlgn="base">
              <a:buNone/>
            </a:pPr>
            <a:r>
              <a:rPr lang="tr-TR" dirty="0" smtClean="0">
                <a:solidFill>
                  <a:srgbClr val="FF0000"/>
                </a:solidFill>
              </a:rPr>
              <a:t>  SINAVDAN </a:t>
            </a:r>
            <a:r>
              <a:rPr lang="tr-TR" dirty="0">
                <a:solidFill>
                  <a:srgbClr val="FF0000"/>
                </a:solidFill>
              </a:rPr>
              <a:t>ÖNCE TEST ÇÖZERKEN </a:t>
            </a:r>
            <a:r>
              <a:rPr lang="tr-TR" dirty="0" smtClean="0">
                <a:solidFill>
                  <a:srgbClr val="FF0000"/>
                </a:solidFill>
              </a:rPr>
              <a:t>DİKKAT</a:t>
            </a:r>
            <a:endParaRPr lang="tr-TR" dirty="0" smtClean="0"/>
          </a:p>
          <a:p>
            <a:pPr lvl="0" fontAlgn="base"/>
            <a:r>
              <a:rPr lang="tr-TR" dirty="0" smtClean="0"/>
              <a:t>Yorulduğunuzu </a:t>
            </a:r>
            <a:r>
              <a:rPr lang="tr-TR" dirty="0"/>
              <a:t>hissettiğiniz anlarda kısa molalar verin. Mümkünse bu molaları bölümler arasında kullanın.</a:t>
            </a:r>
          </a:p>
          <a:p>
            <a:pPr lvl="0" fontAlgn="base"/>
            <a:r>
              <a:rPr lang="tr-TR" dirty="0"/>
              <a:t>Hızınızı belirli aralıklarda kontrol edin. Planladığınız süreyi kontrol ederek izleyin. (Örneğin her 30 soruda bir süreyi kontrol ediniz.)</a:t>
            </a:r>
          </a:p>
          <a:p>
            <a:pPr lvl="0" fontAlgn="base"/>
            <a:r>
              <a:rPr lang="tr-TR" dirty="0"/>
              <a:t>Çözdüğünüz her testte kaydırma, kodlama veya yanlış cevabı işaretleme gibi klasik hataları yapmamaya özen gösterin.</a:t>
            </a:r>
          </a:p>
          <a:p>
            <a:pPr lvl="0" fontAlgn="base"/>
            <a:r>
              <a:rPr lang="tr-TR" dirty="0"/>
              <a:t>Test çözmeye önyargısız, moral gücü yüksek ve kendinize güven duygusu ile baslarsanız, rakiplerinize göre bir adim öndesiniz demektir.</a:t>
            </a:r>
          </a:p>
          <a:p>
            <a:endParaRPr lang="tr-TR" dirty="0"/>
          </a:p>
        </p:txBody>
      </p:sp>
    </p:spTree>
    <p:extLst>
      <p:ext uri="{BB962C8B-B14F-4D97-AF65-F5344CB8AC3E}">
        <p14:creationId xmlns:p14="http://schemas.microsoft.com/office/powerpoint/2010/main" val="1069258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fontAlgn="base"/>
            <a:r>
              <a:rPr lang="tr-TR" dirty="0">
                <a:solidFill>
                  <a:srgbClr val="FF0000"/>
                </a:solidFill>
              </a:rPr>
              <a:t>SINAVDAN ÖNCE TEST ÇÖZERKEN </a:t>
            </a:r>
            <a:r>
              <a:rPr lang="tr-TR" dirty="0" smtClean="0">
                <a:solidFill>
                  <a:srgbClr val="FF0000"/>
                </a:solidFill>
              </a:rPr>
              <a:t>DİKKAT</a:t>
            </a:r>
            <a:endParaRPr lang="tr-TR" dirty="0" smtClean="0"/>
          </a:p>
          <a:p>
            <a:pPr lvl="0" fontAlgn="base"/>
            <a:r>
              <a:rPr lang="tr-TR" dirty="0" smtClean="0"/>
              <a:t>Paragraf </a:t>
            </a:r>
            <a:r>
              <a:rPr lang="tr-TR" dirty="0"/>
              <a:t>sorularında ilk önce soru kökünü daha sonra paragrafı okuyun. Bu size parçada ne arayacağınız konusunda avantaj sağlar.</a:t>
            </a:r>
          </a:p>
          <a:p>
            <a:pPr lvl="0" fontAlgn="base"/>
            <a:r>
              <a:rPr lang="tr-TR" dirty="0"/>
              <a:t>Sınavı, kesinlikle süre dolmadan terk etmeyin. Son dakikaya kadar süreyi kullanın. </a:t>
            </a:r>
          </a:p>
          <a:p>
            <a:endParaRPr lang="tr-TR" dirty="0"/>
          </a:p>
        </p:txBody>
      </p:sp>
      <p:pic>
        <p:nvPicPr>
          <p:cNvPr id="4" name="Picture 517"/>
          <p:cNvPicPr/>
          <p:nvPr/>
        </p:nvPicPr>
        <p:blipFill>
          <a:blip r:embed="rId2"/>
          <a:stretch>
            <a:fillRect/>
          </a:stretch>
        </p:blipFill>
        <p:spPr>
          <a:xfrm>
            <a:off x="6782964" y="4124960"/>
            <a:ext cx="2351405" cy="2186940"/>
          </a:xfrm>
          <a:prstGeom prst="rect">
            <a:avLst/>
          </a:prstGeom>
        </p:spPr>
      </p:pic>
    </p:spTree>
    <p:extLst>
      <p:ext uri="{BB962C8B-B14F-4D97-AF65-F5344CB8AC3E}">
        <p14:creationId xmlns:p14="http://schemas.microsoft.com/office/powerpoint/2010/main" val="2747783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746" y="681648"/>
            <a:ext cx="10515600" cy="1325563"/>
          </a:xfrm>
        </p:spPr>
        <p:txBody>
          <a:bodyPr/>
          <a:lstStyle/>
          <a:p>
            <a:r>
              <a:rPr lang="tr-TR" b="1" dirty="0">
                <a:solidFill>
                  <a:srgbClr val="FF0000"/>
                </a:solidFill>
              </a:rPr>
              <a:t>TEST ÇÖZME TEKNİKLERİ</a:t>
            </a:r>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r>
              <a:rPr lang="tr-TR" dirty="0" smtClean="0"/>
              <a:t>Çoktan </a:t>
            </a:r>
            <a:r>
              <a:rPr lang="tr-TR" dirty="0"/>
              <a:t>seçmeli sınavlarda öncelikle dikkat etmemiz gerekenler:</a:t>
            </a:r>
          </a:p>
          <a:p>
            <a:pPr lvl="0" fontAlgn="base"/>
            <a:r>
              <a:rPr lang="tr-TR" dirty="0"/>
              <a:t>Konuyu iyi bilmelisiniz.</a:t>
            </a:r>
          </a:p>
          <a:p>
            <a:pPr lvl="0" fontAlgn="base"/>
            <a:r>
              <a:rPr lang="tr-TR" dirty="0"/>
              <a:t>Günlük, haftalık ve aylık tekrarlar yapmalısınız.</a:t>
            </a:r>
          </a:p>
          <a:p>
            <a:pPr lvl="0" fontAlgn="base"/>
            <a:r>
              <a:rPr lang="tr-TR" dirty="0"/>
              <a:t>Yorum ve muhakeme etme yeteneğinizi artırmalısınız.</a:t>
            </a:r>
          </a:p>
          <a:p>
            <a:pPr lvl="0" fontAlgn="base"/>
            <a:r>
              <a:rPr lang="tr-TR" dirty="0"/>
              <a:t>Zamanı iyi kullanmalısınız.</a:t>
            </a:r>
          </a:p>
          <a:p>
            <a:pPr lvl="0" fontAlgn="base"/>
            <a:r>
              <a:rPr lang="tr-TR" dirty="0"/>
              <a:t>Hızlı ve anlayarak okuyabilmelisiniz.</a:t>
            </a:r>
          </a:p>
          <a:p>
            <a:pPr lvl="0" fontAlgn="base"/>
            <a:r>
              <a:rPr lang="tr-TR" dirty="0"/>
              <a:t>Soru köklerine dikkat etmelisiniz.</a:t>
            </a:r>
          </a:p>
          <a:p>
            <a:pPr lvl="0" fontAlgn="base"/>
            <a:r>
              <a:rPr lang="tr-TR" dirty="0"/>
              <a:t>Çok okumalısınız.</a:t>
            </a:r>
          </a:p>
          <a:p>
            <a:pPr lvl="0" fontAlgn="base"/>
            <a:r>
              <a:rPr lang="tr-TR" dirty="0"/>
              <a:t>Test tekniklerine hâkim olmalısınız.</a:t>
            </a:r>
          </a:p>
          <a:p>
            <a:endParaRPr lang="tr-TR" dirty="0"/>
          </a:p>
        </p:txBody>
      </p:sp>
    </p:spTree>
    <p:extLst>
      <p:ext uri="{BB962C8B-B14F-4D97-AF65-F5344CB8AC3E}">
        <p14:creationId xmlns:p14="http://schemas.microsoft.com/office/powerpoint/2010/main" val="12929619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fontAlgn="base">
              <a:buNone/>
            </a:pPr>
            <a:r>
              <a:rPr lang="tr-TR" dirty="0" smtClean="0">
                <a:solidFill>
                  <a:srgbClr val="FF0000"/>
                </a:solidFill>
              </a:rPr>
              <a:t>  SINAVDAN </a:t>
            </a:r>
            <a:r>
              <a:rPr lang="tr-TR" dirty="0">
                <a:solidFill>
                  <a:srgbClr val="FF0000"/>
                </a:solidFill>
              </a:rPr>
              <a:t>ÖNCE TEST ÇÖZERKEN </a:t>
            </a:r>
            <a:r>
              <a:rPr lang="tr-TR" dirty="0" smtClean="0">
                <a:solidFill>
                  <a:srgbClr val="FF0000"/>
                </a:solidFill>
              </a:rPr>
              <a:t>DİKKAT</a:t>
            </a:r>
            <a:endParaRPr lang="tr-TR" dirty="0" smtClean="0"/>
          </a:p>
          <a:p>
            <a:pPr lvl="0" fontAlgn="base"/>
            <a:r>
              <a:rPr lang="tr-TR" dirty="0" smtClean="0"/>
              <a:t>Karşılaştığınız </a:t>
            </a:r>
            <a:r>
              <a:rPr lang="tr-TR" dirty="0"/>
              <a:t>zor sorularla inatlaşıp zaman kaybetmeyin. Çünkü zor soruyu yapan değil çok soruyu yapan sınavı kazanır.</a:t>
            </a:r>
          </a:p>
          <a:p>
            <a:pPr lvl="0" fontAlgn="base"/>
            <a:r>
              <a:rPr lang="tr-TR" dirty="0"/>
              <a:t>Her testte cevaplayamayacağınız sorular çıkabilir. Moralinizi bozmayın.</a:t>
            </a:r>
          </a:p>
          <a:p>
            <a:pPr lvl="0" fontAlgn="base"/>
            <a:r>
              <a:rPr lang="tr-TR" dirty="0"/>
              <a:t>Sınavlarda çevrenizdeki kişilerin, hangi testi çözdüğü, kaç soru cevapladığı sizi ilgilendirmemeli. Bu, dikkatinizi dağıtabilir ve moralinizi bozabilir.</a:t>
            </a:r>
          </a:p>
          <a:p>
            <a:pPr lvl="0" fontAlgn="base"/>
            <a:r>
              <a:rPr lang="tr-TR" dirty="0"/>
              <a:t>Tüm test çözümlerinizde süre tutun ve teste başladığınız andan itibaren dış dünya ile tüm bağlantılarınızı kesin. </a:t>
            </a:r>
            <a:r>
              <a:rPr lang="tr-TR" dirty="0" smtClean="0"/>
              <a:t>Eğer </a:t>
            </a:r>
            <a:r>
              <a:rPr lang="tr-TR" dirty="0"/>
              <a:t>bunu başarabilirseniz sınava konsantre olmuşsunuz demektir. </a:t>
            </a:r>
          </a:p>
          <a:p>
            <a:endParaRPr lang="tr-TR" dirty="0"/>
          </a:p>
        </p:txBody>
      </p:sp>
    </p:spTree>
    <p:extLst>
      <p:ext uri="{BB962C8B-B14F-4D97-AF65-F5344CB8AC3E}">
        <p14:creationId xmlns:p14="http://schemas.microsoft.com/office/powerpoint/2010/main" val="39510681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fontAlgn="base">
              <a:buNone/>
            </a:pPr>
            <a:r>
              <a:rPr lang="tr-TR" dirty="0" smtClean="0">
                <a:solidFill>
                  <a:srgbClr val="FF0000"/>
                </a:solidFill>
              </a:rPr>
              <a:t>   SINAVDAN </a:t>
            </a:r>
            <a:r>
              <a:rPr lang="tr-TR" dirty="0">
                <a:solidFill>
                  <a:srgbClr val="FF0000"/>
                </a:solidFill>
              </a:rPr>
              <a:t>ÖNCE TEST ÇÖZERKEN </a:t>
            </a:r>
            <a:r>
              <a:rPr lang="tr-TR" dirty="0" smtClean="0">
                <a:solidFill>
                  <a:srgbClr val="FF0000"/>
                </a:solidFill>
              </a:rPr>
              <a:t>DİKKAT</a:t>
            </a:r>
            <a:endParaRPr lang="tr-TR" dirty="0" smtClean="0"/>
          </a:p>
          <a:p>
            <a:pPr lvl="0" fontAlgn="base"/>
            <a:r>
              <a:rPr lang="tr-TR" dirty="0" smtClean="0"/>
              <a:t>Her </a:t>
            </a:r>
            <a:r>
              <a:rPr lang="tr-TR" dirty="0"/>
              <a:t>denemenin sonunda doğru, yanlış ve boş sorularınızı kontrol edin. Yanlış işaretlenen ve boş bırakılan soruları inceleyip kontrol edin. Aynı hata ve eksiklerle sınavlara girmeye devam ederseniz aynı sonuçları almaya </a:t>
            </a:r>
            <a:r>
              <a:rPr lang="tr-TR" dirty="0" smtClean="0"/>
              <a:t>devam edersiniz</a:t>
            </a:r>
            <a:r>
              <a:rPr lang="tr-TR" dirty="0"/>
              <a:t>. </a:t>
            </a:r>
          </a:p>
          <a:p>
            <a:pPr lvl="0" fontAlgn="base"/>
            <a:r>
              <a:rPr lang="tr-TR" dirty="0"/>
              <a:t>Test hızınızı konu tekrarıyla değil, soru çözerek arttırabilirsiniz. Hazırlık döneminde çok sayıda soru çözmeye gayret edin. </a:t>
            </a:r>
          </a:p>
          <a:p>
            <a:endParaRPr lang="tr-TR" dirty="0"/>
          </a:p>
        </p:txBody>
      </p:sp>
    </p:spTree>
    <p:extLst>
      <p:ext uri="{BB962C8B-B14F-4D97-AF65-F5344CB8AC3E}">
        <p14:creationId xmlns:p14="http://schemas.microsoft.com/office/powerpoint/2010/main" val="186404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fontAlgn="base">
              <a:buNone/>
            </a:pPr>
            <a:r>
              <a:rPr lang="tr-TR" dirty="0" smtClean="0">
                <a:solidFill>
                  <a:srgbClr val="FF0000"/>
                </a:solidFill>
              </a:rPr>
              <a:t>   SINAVDAN </a:t>
            </a:r>
            <a:r>
              <a:rPr lang="tr-TR" dirty="0">
                <a:solidFill>
                  <a:srgbClr val="FF0000"/>
                </a:solidFill>
              </a:rPr>
              <a:t>ÖNCE TEST ÇÖZERKEN </a:t>
            </a:r>
            <a:r>
              <a:rPr lang="tr-TR" dirty="0" smtClean="0">
                <a:solidFill>
                  <a:srgbClr val="FF0000"/>
                </a:solidFill>
              </a:rPr>
              <a:t>DİKKAT</a:t>
            </a:r>
            <a:endParaRPr lang="tr-TR" dirty="0" smtClean="0"/>
          </a:p>
          <a:p>
            <a:pPr lvl="0" fontAlgn="base"/>
            <a:r>
              <a:rPr lang="tr-TR" dirty="0" smtClean="0"/>
              <a:t>Test </a:t>
            </a:r>
            <a:r>
              <a:rPr lang="tr-TR" dirty="0"/>
              <a:t>çözerken ezberden kaçının. Soruları anlayarak ve yorumlayarak çözmeye çalısın.</a:t>
            </a:r>
          </a:p>
          <a:p>
            <a:pPr lvl="0" fontAlgn="base"/>
            <a:r>
              <a:rPr lang="tr-TR" dirty="0"/>
              <a:t>Hazırladığınız programa uyduğunuz takdirde kendinize kesinlikle  güvenin. Çünkü </a:t>
            </a:r>
            <a:r>
              <a:rPr lang="tr-TR" dirty="0" err="1"/>
              <a:t>LGS’de</a:t>
            </a:r>
            <a:r>
              <a:rPr lang="tr-TR" dirty="0"/>
              <a:t> ölçülmeye çalışılan bilgi düzeyinizi en verimli şekilde kullanabilmeniz için kendinize güven duymanız, rahat  hissetmeniz ve zihninizin açık olması son derece önemlidir. </a:t>
            </a:r>
          </a:p>
          <a:p>
            <a:pPr lvl="0"/>
            <a:r>
              <a:rPr lang="tr-TR" dirty="0"/>
              <a:t>Soru çözümünden sonra yanlış yaptığınız, bos bıraktığınız soruları inceleyerek hatanın bilgi </a:t>
            </a:r>
            <a:r>
              <a:rPr lang="tr-TR" dirty="0"/>
              <a:t>eksikliğinden mi, yanlış bilgiden mi yoksa dikkatsizlikten mi kaynaklandığını tespit ederek çalışmalarınıza yön veriniz .</a:t>
            </a:r>
          </a:p>
          <a:p>
            <a:endParaRPr lang="tr-TR" dirty="0"/>
          </a:p>
        </p:txBody>
      </p:sp>
    </p:spTree>
    <p:extLst>
      <p:ext uri="{BB962C8B-B14F-4D97-AF65-F5344CB8AC3E}">
        <p14:creationId xmlns:p14="http://schemas.microsoft.com/office/powerpoint/2010/main" val="20512646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fontAlgn="base">
              <a:buNone/>
            </a:pPr>
            <a:r>
              <a:rPr lang="tr-TR" dirty="0" smtClean="0">
                <a:solidFill>
                  <a:srgbClr val="FF0000"/>
                </a:solidFill>
              </a:rPr>
              <a:t>  SINAVDAN </a:t>
            </a:r>
            <a:r>
              <a:rPr lang="tr-TR" dirty="0">
                <a:solidFill>
                  <a:srgbClr val="FF0000"/>
                </a:solidFill>
              </a:rPr>
              <a:t>ÖNCE TEST ÇÖZERKEN </a:t>
            </a:r>
            <a:r>
              <a:rPr lang="tr-TR" dirty="0" smtClean="0">
                <a:solidFill>
                  <a:srgbClr val="FF0000"/>
                </a:solidFill>
              </a:rPr>
              <a:t>DİKKAT</a:t>
            </a:r>
            <a:endParaRPr lang="tr-TR" dirty="0" smtClean="0"/>
          </a:p>
          <a:p>
            <a:r>
              <a:rPr lang="tr-TR" dirty="0" err="1" smtClean="0"/>
              <a:t>Öncüllü</a:t>
            </a:r>
            <a:r>
              <a:rPr lang="tr-TR" dirty="0" smtClean="0"/>
              <a:t> </a:t>
            </a:r>
            <a:r>
              <a:rPr lang="tr-TR" dirty="0"/>
              <a:t>sorularda:</a:t>
            </a:r>
          </a:p>
          <a:p>
            <a:pPr lvl="0" fontAlgn="base"/>
            <a:r>
              <a:rPr lang="tr-TR" dirty="0"/>
              <a:t>Ortak bir yargı mı var?</a:t>
            </a:r>
          </a:p>
          <a:p>
            <a:pPr lvl="0" fontAlgn="base"/>
            <a:r>
              <a:rPr lang="tr-TR" dirty="0"/>
              <a:t>Her öncülün seçeneklerde bir karşılığı mı var? </a:t>
            </a:r>
          </a:p>
          <a:p>
            <a:r>
              <a:rPr lang="tr-TR" b="1" dirty="0"/>
              <a:t>Bu tip sorularda, soru köküne dikkat ediniz!</a:t>
            </a:r>
            <a:endParaRPr lang="tr-TR" dirty="0"/>
          </a:p>
          <a:p>
            <a:r>
              <a:rPr lang="tr-TR" dirty="0" smtClean="0"/>
              <a:t>Paragraf </a:t>
            </a:r>
            <a:r>
              <a:rPr lang="tr-TR" dirty="0"/>
              <a:t>sorularını iki açıdan değerlendirebiliriz:</a:t>
            </a:r>
          </a:p>
          <a:p>
            <a:pPr fontAlgn="base"/>
            <a:r>
              <a:rPr lang="tr-TR" dirty="0"/>
              <a:t>Cevabı paragrafta bulunan sorular; en kolay soru tipidir. Paragraf dikkatle incelendiğinde çözülmemesi imkânsız denilebilir</a:t>
            </a:r>
            <a:r>
              <a:rPr lang="tr-TR" dirty="0"/>
              <a:t>. Sadece ön bilgi amacıyla verilip bizlerden yorum istenen sorular bu sorularda paragrafla seçenek arasında bağlantı kurulması gerekmekte ve yorum gücümüz zorlanmaktadır.</a:t>
            </a:r>
          </a:p>
          <a:p>
            <a:pPr lvl="0" fontAlgn="base"/>
            <a:endParaRPr lang="tr-TR" dirty="0"/>
          </a:p>
          <a:p>
            <a:endParaRPr lang="tr-TR" dirty="0"/>
          </a:p>
        </p:txBody>
      </p:sp>
    </p:spTree>
    <p:extLst>
      <p:ext uri="{BB962C8B-B14F-4D97-AF65-F5344CB8AC3E}">
        <p14:creationId xmlns:p14="http://schemas.microsoft.com/office/powerpoint/2010/main" val="3983532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8362" y="457201"/>
            <a:ext cx="10005646" cy="6057900"/>
          </a:xfrm>
        </p:spPr>
      </p:pic>
    </p:spTree>
    <p:extLst>
      <p:ext uri="{BB962C8B-B14F-4D97-AF65-F5344CB8AC3E}">
        <p14:creationId xmlns:p14="http://schemas.microsoft.com/office/powerpoint/2010/main" val="241439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835919" y="59266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800" b="1" i="0" u="none" strike="noStrike" cap="none" normalizeH="0" baseline="0" dirty="0" smtClean="0">
                <a:ln>
                  <a:noFill/>
                </a:ln>
                <a:solidFill>
                  <a:srgbClr val="FF3300"/>
                </a:solidFill>
                <a:effectLst/>
                <a:latin typeface="Arial" panose="020B0604020202020204" pitchFamily="34" charset="0"/>
                <a:ea typeface="Times New Roman" panose="02020603050405020304" pitchFamily="18" charset="0"/>
              </a:rPr>
              <a:t>TEST ÇÖZMEDE ÖNEMLİ UNSURLAR</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pic>
        <p:nvPicPr>
          <p:cNvPr id="3073" name="Picture 5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3100" y="3745441"/>
            <a:ext cx="3505200" cy="25622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599155" y="1138002"/>
            <a:ext cx="11264622"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800" b="0" i="0" u="none" strike="noStrike" cap="none" normalizeH="0" baseline="0" dirty="0" smtClean="0">
              <a:ln>
                <a:noFill/>
              </a:ln>
              <a:solidFill>
                <a:schemeClr val="tx1"/>
              </a:solidFill>
              <a:effectLst/>
              <a:latin typeface="Arial" panose="020B0604020202020204" pitchFamily="34" charset="0"/>
            </a:endParaRPr>
          </a:p>
          <a:p>
            <a:pPr eaLnBrk="0" fontAlgn="base" hangingPunct="0">
              <a:spcBef>
                <a:spcPct val="0"/>
              </a:spcBef>
              <a:spcAft>
                <a:spcPct val="0"/>
              </a:spcAft>
            </a:pPr>
            <a:r>
              <a:rPr kumimoji="0" lang="tr-TR" altLang="tr-TR" sz="1800" b="0" i="0" u="none" strike="noStrike" cap="none" normalizeH="0" baseline="0" dirty="0" smtClean="0">
                <a:ln>
                  <a:noFill/>
                </a:ln>
                <a:solidFill>
                  <a:schemeClr val="tx1"/>
                </a:solidFill>
                <a:effectLst/>
                <a:latin typeface="Arial" panose="020B0604020202020204" pitchFamily="34" charset="0"/>
              </a:rPr>
              <a:t/>
            </a:r>
            <a:br>
              <a:rPr kumimoji="0" lang="tr-TR" altLang="tr-TR" sz="1800" b="0" i="0" u="none" strike="noStrike" cap="none" normalizeH="0" baseline="0" dirty="0" smtClean="0">
                <a:ln>
                  <a:noFill/>
                </a:ln>
                <a:solidFill>
                  <a:schemeClr val="tx1"/>
                </a:solidFill>
                <a:effectLst/>
                <a:latin typeface="Arial" panose="020B0604020202020204" pitchFamily="34" charset="0"/>
              </a:rPr>
            </a:br>
            <a:r>
              <a:rPr kumimoji="0" lang="tr-TR" altLang="tr-TR" sz="2800" b="0" i="0" u="none" strike="noStrike" cap="none" normalizeH="0" baseline="0" dirty="0" smtClean="0">
                <a:ln>
                  <a:noFill/>
                </a:ln>
                <a:solidFill>
                  <a:srgbClr val="FF3300"/>
                </a:solidFill>
                <a:effectLst/>
                <a:latin typeface="Arial" panose="020B0604020202020204" pitchFamily="34" charset="0"/>
                <a:ea typeface="Arial" panose="020B0604020202020204" pitchFamily="34" charset="0"/>
              </a:rPr>
              <a:t>•</a:t>
            </a:r>
            <a:r>
              <a:rPr kumimoji="0" lang="tr-TR" altLang="tr-TR" sz="2800" b="1" i="0" u="none" strike="noStrike" cap="none" normalizeH="0" baseline="0" dirty="0" smtClean="0">
                <a:ln>
                  <a:noFill/>
                </a:ln>
                <a:solidFill>
                  <a:srgbClr val="FF3300"/>
                </a:solidFill>
                <a:effectLst/>
                <a:latin typeface="Arial" panose="020B0604020202020204" pitchFamily="34" charset="0"/>
                <a:ea typeface="Calibri" panose="020F0502020204030204" pitchFamily="34" charset="0"/>
              </a:rPr>
              <a:t>Bilgi: </a:t>
            </a:r>
            <a:r>
              <a:rPr kumimoji="0" lang="tr-TR" altLang="tr-TR" sz="28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Derste dersi iyi dinleyerek ve ders çalışılarak elde edilebilir. 	</a:t>
            </a:r>
          </a:p>
          <a:p>
            <a:pPr eaLnBrk="0" fontAlgn="base" hangingPunct="0">
              <a:spcBef>
                <a:spcPct val="0"/>
              </a:spcBef>
              <a:spcAft>
                <a:spcPct val="0"/>
              </a:spcAft>
            </a:pPr>
            <a:r>
              <a:rPr kumimoji="0" lang="tr-TR" altLang="tr-TR" sz="28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Öğrenme ile kazanılır. Tekrar ile pekiştirilir. </a:t>
            </a:r>
          </a:p>
          <a:p>
            <a:pPr eaLnBrk="0" fontAlgn="base" hangingPunct="0">
              <a:spcBef>
                <a:spcPct val="0"/>
              </a:spcBef>
              <a:spcAft>
                <a:spcPct val="0"/>
              </a:spcAft>
            </a:pPr>
            <a:r>
              <a:rPr kumimoji="0" lang="tr-TR" altLang="tr-TR" sz="28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Test çözme tekniğini kullanmanın </a:t>
            </a:r>
            <a:r>
              <a:rPr lang="tr-TR" sz="2800" dirty="0"/>
              <a:t>temelini teşkil eder.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075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lvl="0"/>
            <a:r>
              <a:rPr lang="tr-TR" altLang="tr-TR" sz="2800" b="1" dirty="0">
                <a:solidFill>
                  <a:srgbClr val="FF3300"/>
                </a:solidFill>
                <a:latin typeface="Arial" panose="020B0604020202020204" pitchFamily="34" charset="0"/>
                <a:ea typeface="Times New Roman" panose="02020603050405020304" pitchFamily="18" charset="0"/>
              </a:rPr>
              <a:t>TEST ÇÖZMEDE ÖNEMLİ UNSURLAR</a:t>
            </a:r>
            <a:r>
              <a:rPr lang="tr-TR" altLang="tr-TR" sz="2800" dirty="0">
                <a:latin typeface="Arial" panose="020B0604020202020204" pitchFamily="34" charset="0"/>
              </a:rPr>
              <a:t/>
            </a:r>
            <a:br>
              <a:rPr lang="tr-TR" altLang="tr-TR" sz="2800" dirty="0">
                <a:latin typeface="Arial" panose="020B0604020202020204" pitchFamily="34" charset="0"/>
              </a:rPr>
            </a:br>
            <a:endParaRPr lang="tr-TR" sz="2800" dirty="0"/>
          </a:p>
        </p:txBody>
      </p:sp>
      <p:sp>
        <p:nvSpPr>
          <p:cNvPr id="3" name="İçerik Yer Tutucusu 2"/>
          <p:cNvSpPr>
            <a:spLocks noGrp="1"/>
          </p:cNvSpPr>
          <p:nvPr>
            <p:ph idx="1"/>
          </p:nvPr>
        </p:nvSpPr>
        <p:spPr/>
        <p:txBody>
          <a:bodyPr/>
          <a:lstStyle/>
          <a:p>
            <a:endParaRPr lang="tr-TR"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pic>
        <p:nvPicPr>
          <p:cNvPr id="4097" name="Picture 7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3998" y="3764617"/>
            <a:ext cx="4646897" cy="214788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726830" y="1771751"/>
            <a:ext cx="813581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Char char="•"/>
              <a:tabLst/>
            </a:pPr>
            <a:r>
              <a:rPr kumimoji="0" lang="tr-TR" altLang="tr-TR" sz="2400" b="1" i="0" u="none" strike="noStrike" cap="none" normalizeH="0" baseline="0" dirty="0" smtClean="0">
                <a:ln>
                  <a:noFill/>
                </a:ln>
                <a:solidFill>
                  <a:srgbClr val="FF3300"/>
                </a:solidFill>
                <a:effectLst/>
                <a:latin typeface="Arial" panose="020B0604020202020204" pitchFamily="34" charset="0"/>
                <a:ea typeface="Calibri" panose="020F0502020204030204" pitchFamily="34" charset="0"/>
              </a:rPr>
              <a:t>Yorum: </a:t>
            </a:r>
            <a:r>
              <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Ders dışında yalnız başınıza paragraf sorularını çözerek ve bol kitap okuyarak elde edilebilir.</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 Öğrenilen ve tekrar ile pekiştirilen bilgi ile ilgili düşünce geliştirme veya bilgiye farklı açılardan bakabilme gücünü ifade eder. Test çözme tekniğinin geliştirilmesini sağlar.</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7883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tr-TR" altLang="tr-TR" sz="2800" b="1" dirty="0">
                <a:solidFill>
                  <a:srgbClr val="FF3300"/>
                </a:solidFill>
                <a:latin typeface="Arial" panose="020B0604020202020204" pitchFamily="34" charset="0"/>
                <a:ea typeface="Times New Roman" panose="02020603050405020304" pitchFamily="18" charset="0"/>
              </a:rPr>
              <a:t>TEST ÇÖZMEDE ÖNEMLİ UNSURLAR</a:t>
            </a:r>
            <a:r>
              <a:rPr lang="tr-TR" altLang="tr-TR" sz="3200" dirty="0">
                <a:latin typeface="Arial" panose="020B0604020202020204" pitchFamily="34" charset="0"/>
              </a:rPr>
              <a:t/>
            </a:r>
            <a:br>
              <a:rPr lang="tr-TR" altLang="tr-TR" sz="3200" dirty="0">
                <a:latin typeface="Arial" panose="020B0604020202020204" pitchFamily="34" charset="0"/>
              </a:rPr>
            </a:br>
            <a:endParaRPr lang="tr-TR" dirty="0"/>
          </a:p>
        </p:txBody>
      </p:sp>
      <p:sp>
        <p:nvSpPr>
          <p:cNvPr id="3" name="İçerik Yer Tutucusu 2"/>
          <p:cNvSpPr>
            <a:spLocks noGrp="1"/>
          </p:cNvSpPr>
          <p:nvPr>
            <p:ph idx="1"/>
          </p:nvPr>
        </p:nvSpPr>
        <p:spPr>
          <a:xfrm>
            <a:off x="838200" y="1368425"/>
            <a:ext cx="10515600" cy="4351338"/>
          </a:xfrm>
        </p:spPr>
        <p:txBody>
          <a:bodyPr/>
          <a:lstStyle/>
          <a:p>
            <a:pPr marL="0" indent="0">
              <a:buNone/>
            </a:pPr>
            <a:r>
              <a:rPr lang="tr-TR" dirty="0">
                <a:solidFill>
                  <a:srgbClr val="FF0000"/>
                </a:solidFill>
              </a:rPr>
              <a:t>•</a:t>
            </a:r>
            <a:r>
              <a:rPr lang="tr-TR" b="1" dirty="0">
                <a:solidFill>
                  <a:srgbClr val="FF0000"/>
                </a:solidFill>
              </a:rPr>
              <a:t>Hız: </a:t>
            </a:r>
            <a:r>
              <a:rPr lang="tr-TR" dirty="0"/>
              <a:t>Kazanılan bilgiye ve elde edilen yorum gücüne ait problemlerin zaman kısıtlaması içinde çözülmesidir. Hız ise ancak ve ancak çok miktarda soru çözülerek elde edilir. Hız, test çözerken zamanı etkin bir biçimde kullanmanıza yardım eder.</a:t>
            </a:r>
          </a:p>
          <a:p>
            <a:endParaRPr lang="tr-TR" dirty="0"/>
          </a:p>
        </p:txBody>
      </p:sp>
      <p:pic>
        <p:nvPicPr>
          <p:cNvPr id="4" name="Picture 84"/>
          <p:cNvPicPr/>
          <p:nvPr/>
        </p:nvPicPr>
        <p:blipFill>
          <a:blip r:embed="rId2"/>
          <a:stretch>
            <a:fillRect/>
          </a:stretch>
        </p:blipFill>
        <p:spPr>
          <a:xfrm>
            <a:off x="1617133" y="3099191"/>
            <a:ext cx="7162800" cy="3154680"/>
          </a:xfrm>
          <a:prstGeom prst="rect">
            <a:avLst/>
          </a:prstGeom>
        </p:spPr>
      </p:pic>
    </p:spTree>
    <p:extLst>
      <p:ext uri="{BB962C8B-B14F-4D97-AF65-F5344CB8AC3E}">
        <p14:creationId xmlns:p14="http://schemas.microsoft.com/office/powerpoint/2010/main" val="678146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2800" b="1" dirty="0">
                <a:solidFill>
                  <a:srgbClr val="FF3300"/>
                </a:solidFill>
                <a:latin typeface="Arial" panose="020B0604020202020204" pitchFamily="34" charset="0"/>
                <a:ea typeface="Times New Roman" panose="02020603050405020304" pitchFamily="18" charset="0"/>
              </a:rPr>
              <a:t>TEST ÇÖZMEDE ÖNEMLİ UNSURLAR</a:t>
            </a:r>
            <a:endParaRPr lang="tr-TR" sz="2800" dirty="0"/>
          </a:p>
        </p:txBody>
      </p:sp>
      <p:sp>
        <p:nvSpPr>
          <p:cNvPr id="3" name="İçerik Yer Tutucusu 2"/>
          <p:cNvSpPr>
            <a:spLocks noGrp="1"/>
          </p:cNvSpPr>
          <p:nvPr>
            <p:ph idx="1"/>
          </p:nvPr>
        </p:nvSpPr>
        <p:spPr/>
        <p:txBody>
          <a:bodyPr/>
          <a:lstStyle/>
          <a:p>
            <a:pPr lvl="0" fontAlgn="base"/>
            <a:r>
              <a:rPr lang="tr-TR" dirty="0"/>
              <a:t>Her sorunun kendine has bir mantığı vardır. Test çözerken kendi  mantığınızla değil sorunun mantığına göre hareket etmelisiniz. </a:t>
            </a:r>
          </a:p>
          <a:p>
            <a:pPr lvl="0" fontAlgn="base"/>
            <a:r>
              <a:rPr lang="tr-TR" dirty="0"/>
              <a:t>Soru kökünün iyi okunup anlaşılması, daha sonra yanıtın düşünülmesi gerekir. Soru kökü anlaşılmadan yanıtı düşünmeye çalışmak hızı düşürür. </a:t>
            </a:r>
          </a:p>
          <a:p>
            <a:pPr lvl="0" fontAlgn="base"/>
            <a:r>
              <a:rPr lang="tr-TR" dirty="0"/>
              <a:t>Soruda sizden ne isteniyorsa ne eksik, ne fazla isteneni düşünmelisiniz. Bazı sorular sizin için çok kolay gelir ve yanıtın böyle kolay bir şık olamayacağını düşünürsünüz. Oysa bazen böyle kolay sorular sormak da bu işin tekniğinin bir parçasıdır. </a:t>
            </a:r>
          </a:p>
          <a:p>
            <a:r>
              <a:rPr lang="tr-TR" dirty="0"/>
              <a:t>Her testte farklı zorluk derecesinde sorular olur. </a:t>
            </a:r>
          </a:p>
          <a:p>
            <a:endParaRPr lang="tr-TR" dirty="0" smtClean="0"/>
          </a:p>
          <a:p>
            <a:endParaRPr lang="tr-TR" dirty="0"/>
          </a:p>
        </p:txBody>
      </p:sp>
    </p:spTree>
    <p:extLst>
      <p:ext uri="{BB962C8B-B14F-4D97-AF65-F5344CB8AC3E}">
        <p14:creationId xmlns:p14="http://schemas.microsoft.com/office/powerpoint/2010/main" val="4000063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4874577" y="3609943"/>
          <a:ext cx="2442845" cy="782701"/>
        </p:xfrm>
        <a:graphic>
          <a:graphicData uri="http://schemas.openxmlformats.org/drawingml/2006/table">
            <a:tbl>
              <a:tblPr firstRow="1" firstCol="1" bandRow="1">
                <a:tableStyleId>{5C22544A-7EE6-4342-B048-85BDC9FD1C3A}</a:tableStyleId>
              </a:tblPr>
              <a:tblGrid>
                <a:gridCol w="2442845">
                  <a:extLst>
                    <a:ext uri="{9D8B030D-6E8A-4147-A177-3AD203B41FA5}">
                      <a16:colId xmlns:a16="http://schemas.microsoft.com/office/drawing/2014/main" val="1263810371"/>
                    </a:ext>
                  </a:extLst>
                </a:gridCol>
              </a:tblGrid>
              <a:tr h="372110">
                <a:tc>
                  <a:txBody>
                    <a:bodyPr/>
                    <a:lstStyle/>
                    <a:p>
                      <a:pPr marL="349885" indent="-6350" algn="just">
                        <a:lnSpc>
                          <a:spcPct val="107000"/>
                        </a:lnSpc>
                        <a:spcAft>
                          <a:spcPts val="0"/>
                        </a:spcAft>
                      </a:pPr>
                      <a:r>
                        <a:rPr lang="tr-TR" sz="2400">
                          <a:effectLst/>
                        </a:rPr>
                        <a:t>Bloom Taksonomisi </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3354658656"/>
                  </a:ext>
                </a:extLst>
              </a:tr>
            </a:tbl>
          </a:graphicData>
        </a:graphic>
      </p:graphicFrame>
      <p:graphicFrame>
        <p:nvGraphicFramePr>
          <p:cNvPr id="5" name="Tablo 4"/>
          <p:cNvGraphicFramePr>
            <a:graphicFrameLocks noGrp="1"/>
          </p:cNvGraphicFramePr>
          <p:nvPr/>
        </p:nvGraphicFramePr>
        <p:xfrm>
          <a:off x="3507422" y="2827241"/>
          <a:ext cx="5177155" cy="2348105"/>
        </p:xfrm>
        <a:graphic>
          <a:graphicData uri="http://schemas.openxmlformats.org/drawingml/2006/table">
            <a:tbl>
              <a:tblPr firstRow="1" firstCol="1" bandRow="1">
                <a:tableStyleId>{5C22544A-7EE6-4342-B048-85BDC9FD1C3A}</a:tableStyleId>
              </a:tblPr>
              <a:tblGrid>
                <a:gridCol w="2743835">
                  <a:extLst>
                    <a:ext uri="{9D8B030D-6E8A-4147-A177-3AD203B41FA5}">
                      <a16:colId xmlns:a16="http://schemas.microsoft.com/office/drawing/2014/main" val="4069330495"/>
                    </a:ext>
                  </a:extLst>
                </a:gridCol>
                <a:gridCol w="2433320">
                  <a:extLst>
                    <a:ext uri="{9D8B030D-6E8A-4147-A177-3AD203B41FA5}">
                      <a16:colId xmlns:a16="http://schemas.microsoft.com/office/drawing/2014/main" val="1969066178"/>
                    </a:ext>
                  </a:extLst>
                </a:gridCol>
              </a:tblGrid>
              <a:tr h="334010">
                <a:tc>
                  <a:txBody>
                    <a:bodyPr/>
                    <a:lstStyle/>
                    <a:p>
                      <a:pPr marL="349885" indent="-6350">
                        <a:lnSpc>
                          <a:spcPct val="107000"/>
                        </a:lnSpc>
                        <a:spcAft>
                          <a:spcPts val="0"/>
                        </a:spcAft>
                      </a:pPr>
                      <a:r>
                        <a:rPr lang="tr-TR" sz="2400">
                          <a:effectLst/>
                        </a:rPr>
                        <a:t>%10’u çok kolay </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49885" indent="-6350">
                        <a:lnSpc>
                          <a:spcPct val="107000"/>
                        </a:lnSpc>
                        <a:spcAft>
                          <a:spcPts val="0"/>
                        </a:spcAft>
                      </a:pPr>
                      <a:r>
                        <a:rPr lang="tr-TR" sz="2400">
                          <a:effectLst/>
                        </a:rPr>
                        <a:t>: Bilgi Seviyesi</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137936721"/>
                  </a:ext>
                </a:extLst>
              </a:tr>
              <a:tr h="357505">
                <a:tc>
                  <a:txBody>
                    <a:bodyPr/>
                    <a:lstStyle/>
                    <a:p>
                      <a:pPr marL="3175" indent="-6350">
                        <a:lnSpc>
                          <a:spcPct val="107000"/>
                        </a:lnSpc>
                        <a:spcAft>
                          <a:spcPts val="0"/>
                        </a:spcAft>
                      </a:pPr>
                      <a:r>
                        <a:rPr lang="tr-TR" sz="2400">
                          <a:effectLst/>
                        </a:rPr>
                        <a:t>% 20’si kolay </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175" indent="-6350">
                        <a:lnSpc>
                          <a:spcPct val="107000"/>
                        </a:lnSpc>
                        <a:spcAft>
                          <a:spcPts val="0"/>
                        </a:spcAft>
                      </a:pPr>
                      <a:r>
                        <a:rPr lang="tr-TR" sz="2400">
                          <a:effectLst/>
                        </a:rPr>
                        <a:t>: Kavrama Seviyesi</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441479870"/>
                  </a:ext>
                </a:extLst>
              </a:tr>
              <a:tr h="357505">
                <a:tc>
                  <a:txBody>
                    <a:bodyPr/>
                    <a:lstStyle/>
                    <a:p>
                      <a:pPr marL="3175" indent="-6350">
                        <a:lnSpc>
                          <a:spcPct val="107000"/>
                        </a:lnSpc>
                        <a:spcAft>
                          <a:spcPts val="0"/>
                        </a:spcAft>
                      </a:pPr>
                      <a:r>
                        <a:rPr lang="tr-TR" sz="2400">
                          <a:effectLst/>
                        </a:rPr>
                        <a:t>% 40 Normal </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175" indent="-6350" algn="just">
                        <a:lnSpc>
                          <a:spcPct val="107000"/>
                        </a:lnSpc>
                        <a:spcAft>
                          <a:spcPts val="0"/>
                        </a:spcAft>
                      </a:pPr>
                      <a:r>
                        <a:rPr lang="tr-TR" sz="2400">
                          <a:effectLst/>
                        </a:rPr>
                        <a:t>: Uygulama Seviyesi</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9452125"/>
                  </a:ext>
                </a:extLst>
              </a:tr>
              <a:tr h="358140">
                <a:tc>
                  <a:txBody>
                    <a:bodyPr/>
                    <a:lstStyle/>
                    <a:p>
                      <a:pPr marL="3175" indent="-6350">
                        <a:lnSpc>
                          <a:spcPct val="107000"/>
                        </a:lnSpc>
                        <a:spcAft>
                          <a:spcPts val="0"/>
                        </a:spcAft>
                      </a:pPr>
                      <a:r>
                        <a:rPr lang="tr-TR" sz="2400">
                          <a:effectLst/>
                        </a:rPr>
                        <a:t>% 20’si zor</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49885" indent="-6350">
                        <a:lnSpc>
                          <a:spcPct val="107000"/>
                        </a:lnSpc>
                        <a:spcAft>
                          <a:spcPts val="0"/>
                        </a:spcAft>
                      </a:pPr>
                      <a:r>
                        <a:rPr lang="tr-TR" sz="2400">
                          <a:effectLst/>
                        </a:rPr>
                        <a:t>: Analiz Seviyesi</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620000032"/>
                  </a:ext>
                </a:extLst>
              </a:tr>
              <a:tr h="690880">
                <a:tc>
                  <a:txBody>
                    <a:bodyPr/>
                    <a:lstStyle/>
                    <a:p>
                      <a:pPr marL="3175" indent="-6350">
                        <a:lnSpc>
                          <a:spcPct val="107000"/>
                        </a:lnSpc>
                        <a:spcAft>
                          <a:spcPts val="0"/>
                        </a:spcAft>
                      </a:pPr>
                      <a:r>
                        <a:rPr lang="tr-TR" sz="2400">
                          <a:effectLst/>
                        </a:rPr>
                        <a:t>% 10’u çok zor düzeyindedir.</a:t>
                      </a:r>
                      <a:endParaRPr lang="tr-TR"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175" indent="-6350">
                        <a:lnSpc>
                          <a:spcPct val="107000"/>
                        </a:lnSpc>
                        <a:spcAft>
                          <a:spcPts val="0"/>
                        </a:spcAft>
                      </a:pPr>
                      <a:r>
                        <a:rPr lang="tr-TR" sz="2400" dirty="0">
                          <a:effectLst/>
                        </a:rPr>
                        <a:t>: Sentez Seviyesi</a:t>
                      </a:r>
                      <a:endParaRPr lang="tr-TR"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05873970"/>
                  </a:ext>
                </a:extLst>
              </a:tr>
            </a:tbl>
          </a:graphicData>
        </a:graphic>
      </p:graphicFrame>
      <p:sp>
        <p:nvSpPr>
          <p:cNvPr id="6" name="Rectangle 1"/>
          <p:cNvSpPr>
            <a:spLocks noChangeArrowheads="1"/>
          </p:cNvSpPr>
          <p:nvPr/>
        </p:nvSpPr>
        <p:spPr bwMode="auto">
          <a:xfrm>
            <a:off x="1193799" y="699121"/>
            <a:ext cx="98044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Test geneline </a:t>
            </a:r>
            <a:r>
              <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bakıldığında </a:t>
            </a:r>
            <a:r>
              <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standart bilgi birikimi ve yorum gücü ile çözülebilecek sorular oluşturur.</a:t>
            </a:r>
            <a:endParaRPr kumimoji="0" lang="tr-TR" altLang="tr-TR"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Sorulara baz alınarak bir göz atarsak:</a:t>
            </a:r>
            <a:endParaRPr kumimoji="0" lang="tr-TR" altLang="tr-TR"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Sorulara önyargılı yaklaşmamalısınız. </a:t>
            </a:r>
            <a:r>
              <a:rPr kumimoji="0" lang="tr-TR" altLang="tr-TR" sz="2400" b="0" i="0" u="none" strike="noStrike" cap="none" normalizeH="0" baseline="0" dirty="0" smtClean="0">
                <a:ln>
                  <a:noFill/>
                </a:ln>
                <a:solidFill>
                  <a:srgbClr val="FF3300"/>
                </a:solidFill>
                <a:effectLst/>
                <a:latin typeface="Arial" panose="020B0604020202020204" pitchFamily="34" charset="0"/>
                <a:ea typeface="Calibri" panose="020F0502020204030204" pitchFamily="34" charset="0"/>
              </a:rPr>
              <a:t>Mutlaka sizin de çözebileceğiniz sorular vardır.</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90979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2800" b="1" dirty="0">
                <a:solidFill>
                  <a:srgbClr val="FF3300"/>
                </a:solidFill>
                <a:latin typeface="Arial" panose="020B0604020202020204" pitchFamily="34" charset="0"/>
                <a:ea typeface="Times New Roman" panose="02020603050405020304" pitchFamily="18" charset="0"/>
              </a:rPr>
              <a:t>TEST ÇÖZMEDE ÖNEMLİ UNSURLAR</a:t>
            </a:r>
            <a:endParaRPr lang="tr-TR" sz="2800" dirty="0"/>
          </a:p>
        </p:txBody>
      </p:sp>
      <p:sp>
        <p:nvSpPr>
          <p:cNvPr id="3" name="İçerik Yer Tutucusu 2"/>
          <p:cNvSpPr>
            <a:spLocks noGrp="1"/>
          </p:cNvSpPr>
          <p:nvPr>
            <p:ph idx="1"/>
          </p:nvPr>
        </p:nvSpPr>
        <p:spPr>
          <a:xfrm>
            <a:off x="697523" y="1614609"/>
            <a:ext cx="10515600" cy="4351338"/>
          </a:xfrm>
        </p:spPr>
        <p:txBody>
          <a:bodyPr>
            <a:normAutofit lnSpcReduction="10000"/>
          </a:bodyPr>
          <a:lstStyle/>
          <a:p>
            <a:pPr marL="0" indent="0">
              <a:buNone/>
            </a:pPr>
            <a:r>
              <a:rPr lang="tr-TR" b="1" dirty="0">
                <a:solidFill>
                  <a:srgbClr val="FF0000"/>
                </a:solidFill>
              </a:rPr>
              <a:t>SORULAR NASIL OKUNMALI ?</a:t>
            </a:r>
            <a:endParaRPr lang="tr-TR" dirty="0">
              <a:solidFill>
                <a:srgbClr val="FF0000"/>
              </a:solidFill>
            </a:endParaRPr>
          </a:p>
          <a:p>
            <a:pPr lvl="0" fontAlgn="base"/>
            <a:r>
              <a:rPr lang="tr-TR" dirty="0"/>
              <a:t>Özellikle sınav kaygısı ve dikkat problemi yaşayanlarda </a:t>
            </a:r>
            <a:r>
              <a:rPr lang="tr-TR" u="sng" dirty="0"/>
              <a:t>hatalı</a:t>
            </a:r>
            <a:r>
              <a:rPr lang="tr-TR" dirty="0"/>
              <a:t> </a:t>
            </a:r>
            <a:r>
              <a:rPr lang="tr-TR" u="sng" dirty="0"/>
              <a:t>okuma alışkanlıkları </a:t>
            </a:r>
            <a:r>
              <a:rPr lang="tr-TR" dirty="0"/>
              <a:t>vardır. Olumsuz bir ifadeyi olumlu olarak okumak soruyu veya cevabı hatalı düşünmenize neden olabilir. </a:t>
            </a:r>
          </a:p>
          <a:p>
            <a:pPr lvl="0" fontAlgn="base"/>
            <a:r>
              <a:rPr lang="tr-TR" dirty="0"/>
              <a:t>İnsan psikolojisi soru içindeki ifadeleri </a:t>
            </a:r>
            <a:r>
              <a:rPr lang="tr-TR" u="sng" dirty="0"/>
              <a:t>olumlu yönde algılamaya</a:t>
            </a:r>
            <a:r>
              <a:rPr lang="tr-TR" dirty="0"/>
              <a:t> eğilimlidir. Bu nedenle soru formlarında </a:t>
            </a:r>
            <a:r>
              <a:rPr lang="tr-TR" u="sng" dirty="0"/>
              <a:t>altı çizili </a:t>
            </a:r>
            <a:r>
              <a:rPr lang="tr-TR" dirty="0"/>
              <a:t>veya </a:t>
            </a:r>
            <a:r>
              <a:rPr lang="tr-TR" b="1" dirty="0"/>
              <a:t>kalın </a:t>
            </a:r>
            <a:endParaRPr lang="tr-TR" dirty="0"/>
          </a:p>
          <a:p>
            <a:r>
              <a:rPr lang="tr-TR" b="1" dirty="0"/>
              <a:t>yazı karakterli </a:t>
            </a:r>
            <a:r>
              <a:rPr lang="tr-TR" dirty="0"/>
              <a:t>ifadeleri daha dikkatli okumalısınız. </a:t>
            </a:r>
          </a:p>
          <a:p>
            <a:pPr lvl="0" fontAlgn="base"/>
            <a:r>
              <a:rPr lang="tr-TR" dirty="0"/>
              <a:t>Soru kökünün veya soru metninin uzun oluşu sizin için daha fazla ipucu anlamına gelir. Bu nedenle uzun metinli sorular aslında daha kolay çözülebilen sorulardır. </a:t>
            </a:r>
          </a:p>
          <a:p>
            <a:endParaRPr lang="tr-TR" dirty="0"/>
          </a:p>
        </p:txBody>
      </p:sp>
    </p:spTree>
    <p:extLst>
      <p:ext uri="{BB962C8B-B14F-4D97-AF65-F5344CB8AC3E}">
        <p14:creationId xmlns:p14="http://schemas.microsoft.com/office/powerpoint/2010/main" val="3918079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2800" b="1" dirty="0">
                <a:solidFill>
                  <a:srgbClr val="FF3300"/>
                </a:solidFill>
                <a:latin typeface="Arial" panose="020B0604020202020204" pitchFamily="34" charset="0"/>
                <a:ea typeface="Times New Roman" panose="02020603050405020304" pitchFamily="18" charset="0"/>
              </a:rPr>
              <a:t>TEST ÇÖZMEDE ÖNEMLİ UNSURLAR</a:t>
            </a:r>
            <a:endParaRPr lang="tr-TR" sz="2800" dirty="0"/>
          </a:p>
        </p:txBody>
      </p:sp>
      <p:sp>
        <p:nvSpPr>
          <p:cNvPr id="3" name="İçerik Yer Tutucusu 2"/>
          <p:cNvSpPr>
            <a:spLocks noGrp="1"/>
          </p:cNvSpPr>
          <p:nvPr>
            <p:ph idx="1"/>
          </p:nvPr>
        </p:nvSpPr>
        <p:spPr/>
        <p:txBody>
          <a:bodyPr>
            <a:normAutofit lnSpcReduction="10000"/>
          </a:bodyPr>
          <a:lstStyle/>
          <a:p>
            <a:pPr lvl="0" fontAlgn="base"/>
            <a:r>
              <a:rPr lang="tr-TR" dirty="0"/>
              <a:t>Paragraf tipli sorularda genellikle paragraftan önce sorunun okunması paragrafın ikinci kez okunması zorunluluğunu önler. </a:t>
            </a:r>
          </a:p>
          <a:p>
            <a:r>
              <a:rPr lang="tr-TR" b="1" dirty="0"/>
              <a:t>ÇÖZÜME HANGİ TESTTEN BAŞLANMALIDIR? </a:t>
            </a:r>
            <a:endParaRPr lang="tr-TR" dirty="0"/>
          </a:p>
          <a:p>
            <a:pPr lvl="0" fontAlgn="base"/>
            <a:r>
              <a:rPr lang="tr-TR" dirty="0"/>
              <a:t>Testlerin çözüm sırası öğrenciden öğrenciye farklılık gösterir. Önemli olan,  zamanlama ve verim açısından en uygun çözüm sırasını, deneme sınavlarında keşfetmenizdir.</a:t>
            </a:r>
          </a:p>
          <a:p>
            <a:pPr lvl="0" fontAlgn="base"/>
            <a:r>
              <a:rPr lang="tr-TR" dirty="0"/>
              <a:t>Genel ilke, en başarılı olunan testten başlamaktır. En başarılı olunan testten başlamak, sınavın başında, her öğrencide belirli bir düzeyde bulanan sınav kaygısının da kontrol altına alınmasına yardımcı olacaktır. Bu nedenle hangi testi çözüyorsanız zihinsel içeriğinizin de o konunun sınırları içinde olması gerekir.</a:t>
            </a:r>
          </a:p>
          <a:p>
            <a:endParaRPr lang="tr-TR" dirty="0"/>
          </a:p>
        </p:txBody>
      </p:sp>
    </p:spTree>
    <p:extLst>
      <p:ext uri="{BB962C8B-B14F-4D97-AF65-F5344CB8AC3E}">
        <p14:creationId xmlns:p14="http://schemas.microsoft.com/office/powerpoint/2010/main" val="1390836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1482</Words>
  <Application>Microsoft Office PowerPoint</Application>
  <PresentationFormat>Geniş ekran</PresentationFormat>
  <Paragraphs>120</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Calibri Light</vt:lpstr>
      <vt:lpstr>Times New Roman</vt:lpstr>
      <vt:lpstr>Office Teması</vt:lpstr>
      <vt:lpstr>   TEST ÇÖZME TEKNİKLERİ</vt:lpstr>
      <vt:lpstr>TEST ÇÖZME TEKNİKLERİ </vt:lpstr>
      <vt:lpstr>PowerPoint Sunusu</vt:lpstr>
      <vt:lpstr>TEST ÇÖZMEDE ÖNEMLİ UNSURLAR </vt:lpstr>
      <vt:lpstr>TEST ÇÖZMEDE ÖNEMLİ UNSURLAR </vt:lpstr>
      <vt:lpstr>TEST ÇÖZMEDE ÖNEMLİ UNSURLAR</vt:lpstr>
      <vt:lpstr>PowerPoint Sunusu</vt:lpstr>
      <vt:lpstr>TEST ÇÖZMEDE ÖNEMLİ UNSURLAR</vt:lpstr>
      <vt:lpstr>TEST ÇÖZMEDE ÖNEMLİ UNSURLAR</vt:lpstr>
      <vt:lpstr>TEST ÇÖZMEDE ÖNEMLİ UNSURLAR</vt:lpstr>
      <vt:lpstr>TEST ÇÖZMEDE ÖNEMLİ UNSURLAR</vt:lpstr>
      <vt:lpstr>PowerPoint Sunusu</vt:lpstr>
      <vt:lpstr>TEST ÇÖZMEDE ÖNEMLİ UNSURLAR</vt:lpstr>
      <vt:lpstr>TEST ÇÖZMEDE ÖNEMLİ UNSURLAR</vt:lpstr>
      <vt:lpstr>TEST ÇÖZMEDE ÖNEMLİ UNSURLAR</vt:lpstr>
      <vt:lpstr>PowerPoint Sunusu</vt:lpstr>
      <vt:lpstr>SINAVDAN ÖNCE TEST ÇÖZERKEN DİKKAT</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ÇÖZME TEKNİKLERİ</dc:title>
  <dc:creator>yasemin</dc:creator>
  <cp:lastModifiedBy>yasemin</cp:lastModifiedBy>
  <cp:revision>11</cp:revision>
  <dcterms:created xsi:type="dcterms:W3CDTF">2024-09-23T08:04:55Z</dcterms:created>
  <dcterms:modified xsi:type="dcterms:W3CDTF">2024-09-24T06:47:14Z</dcterms:modified>
</cp:coreProperties>
</file>